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2" r:id="rId3"/>
    <p:sldId id="257" r:id="rId4"/>
    <p:sldId id="260" r:id="rId5"/>
    <p:sldId id="261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A41046-961D-44D1-9748-4AD82FA64D7B}" v="3" dt="2026-03-30T16:22:33.6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gory Graham" userId="70af7ae9-73de-46e9-aba2-08009383e4b0" providerId="ADAL" clId="{AD5A38EC-B575-4BE1-9E23-63AD1393BEE3}"/>
    <pc:docChg chg="custSel addSld modSld">
      <pc:chgData name="Gregory Graham" userId="70af7ae9-73de-46e9-aba2-08009383e4b0" providerId="ADAL" clId="{AD5A38EC-B575-4BE1-9E23-63AD1393BEE3}" dt="2026-03-30T16:28:20.425" v="75" actId="20577"/>
      <pc:docMkLst>
        <pc:docMk/>
      </pc:docMkLst>
      <pc:sldChg chg="modAnim">
        <pc:chgData name="Gregory Graham" userId="70af7ae9-73de-46e9-aba2-08009383e4b0" providerId="ADAL" clId="{AD5A38EC-B575-4BE1-9E23-63AD1393BEE3}" dt="2026-03-30T16:22:33.699" v="2"/>
        <pc:sldMkLst>
          <pc:docMk/>
          <pc:sldMk cId="3898422577" sldId="268"/>
        </pc:sldMkLst>
      </pc:sldChg>
      <pc:sldChg chg="addSp delSp modSp new mod">
        <pc:chgData name="Gregory Graham" userId="70af7ae9-73de-46e9-aba2-08009383e4b0" providerId="ADAL" clId="{AD5A38EC-B575-4BE1-9E23-63AD1393BEE3}" dt="2026-03-30T16:28:20.425" v="75" actId="20577"/>
        <pc:sldMkLst>
          <pc:docMk/>
          <pc:sldMk cId="323005207" sldId="269"/>
        </pc:sldMkLst>
        <pc:spChg chg="mod">
          <ac:chgData name="Gregory Graham" userId="70af7ae9-73de-46e9-aba2-08009383e4b0" providerId="ADAL" clId="{AD5A38EC-B575-4BE1-9E23-63AD1393BEE3}" dt="2026-03-30T16:26:48.959" v="19" actId="20577"/>
          <ac:spMkLst>
            <pc:docMk/>
            <pc:sldMk cId="323005207" sldId="269"/>
            <ac:spMk id="2" creationId="{5B86DD65-9025-3307-72C7-9C4B5BA48F23}"/>
          </ac:spMkLst>
        </pc:spChg>
        <pc:spChg chg="mod">
          <ac:chgData name="Gregory Graham" userId="70af7ae9-73de-46e9-aba2-08009383e4b0" providerId="ADAL" clId="{AD5A38EC-B575-4BE1-9E23-63AD1393BEE3}" dt="2026-03-30T16:27:24.008" v="29" actId="27636"/>
          <ac:spMkLst>
            <pc:docMk/>
            <pc:sldMk cId="323005207" sldId="269"/>
            <ac:spMk id="3" creationId="{10810927-9AFA-FDA7-F107-CC2B2EC94916}"/>
          </ac:spMkLst>
        </pc:spChg>
        <pc:spChg chg="del mod">
          <ac:chgData name="Gregory Graham" userId="70af7ae9-73de-46e9-aba2-08009383e4b0" providerId="ADAL" clId="{AD5A38EC-B575-4BE1-9E23-63AD1393BEE3}" dt="2026-03-30T16:27:40.770" v="30" actId="3680"/>
          <ac:spMkLst>
            <pc:docMk/>
            <pc:sldMk cId="323005207" sldId="269"/>
            <ac:spMk id="4" creationId="{92E91188-F88C-42DA-888D-90B3ECE41D0B}"/>
          </ac:spMkLst>
        </pc:spChg>
        <pc:graphicFrameChg chg="add mod ord modGraphic">
          <ac:chgData name="Gregory Graham" userId="70af7ae9-73de-46e9-aba2-08009383e4b0" providerId="ADAL" clId="{AD5A38EC-B575-4BE1-9E23-63AD1393BEE3}" dt="2026-03-30T16:28:20.425" v="75" actId="20577"/>
          <ac:graphicFrameMkLst>
            <pc:docMk/>
            <pc:sldMk cId="323005207" sldId="269"/>
            <ac:graphicFrameMk id="5" creationId="{C71F9473-61C3-F06E-10AC-A900838BB2E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280FE-4882-5CA8-B458-D43B02D4EC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49BBE7-A068-7ABE-F7CD-6B628CB4A5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Little magic machines</a:t>
            </a:r>
          </a:p>
        </p:txBody>
      </p:sp>
    </p:spTree>
    <p:extLst>
      <p:ext uri="{BB962C8B-B14F-4D97-AF65-F5344CB8AC3E}">
        <p14:creationId xmlns:p14="http://schemas.microsoft.com/office/powerpoint/2010/main" val="2072795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7A4E0-CE58-0D26-BBDA-BD355F197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Tracing a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4B96A-5F8A-CFCD-3051-284B520B4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1913" y="2638044"/>
            <a:ext cx="4021446" cy="3101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Aptos Mono" panose="020B0009020202020204" pitchFamily="49" charset="0"/>
              </a:rPr>
              <a:t>Function name: complex</a:t>
            </a:r>
          </a:p>
          <a:p>
            <a:pPr marL="0" indent="0">
              <a:buNone/>
            </a:pPr>
            <a:r>
              <a:rPr lang="en-US" sz="1200" dirty="0">
                <a:latin typeface="Aptos Mono" panose="020B0009020202020204" pitchFamily="49" charset="0"/>
              </a:rPr>
              <a:t>Inputs: a, b</a:t>
            </a:r>
          </a:p>
          <a:p>
            <a:pPr marL="0" indent="0">
              <a:buNone/>
            </a:pPr>
            <a:r>
              <a:rPr lang="en-US" sz="1200" dirty="0">
                <a:latin typeface="Aptos Mono" panose="020B0009020202020204" pitchFamily="49" charset="0"/>
              </a:rPr>
              <a:t>Rule: step 1: add together a and b</a:t>
            </a:r>
          </a:p>
          <a:p>
            <a:pPr marL="0" indent="0">
              <a:buNone/>
            </a:pPr>
            <a:r>
              <a:rPr lang="en-US" sz="1200" dirty="0">
                <a:latin typeface="Aptos Mono" panose="020B0009020202020204" pitchFamily="49" charset="0"/>
              </a:rPr>
              <a:t>      step 2: multiply the sum by 3</a:t>
            </a:r>
          </a:p>
          <a:p>
            <a:pPr marL="0" indent="0">
              <a:buNone/>
            </a:pPr>
            <a:r>
              <a:rPr lang="en-US" sz="1200" dirty="0">
                <a:latin typeface="Aptos Mono" panose="020B0009020202020204" pitchFamily="49" charset="0"/>
              </a:rPr>
              <a:t>      step 3: subtract 2 from the product</a:t>
            </a:r>
          </a:p>
          <a:p>
            <a:pPr marL="0" indent="0">
              <a:buNone/>
            </a:pPr>
            <a:r>
              <a:rPr lang="en-US" sz="1200" dirty="0">
                <a:latin typeface="Aptos Mono" panose="020B0009020202020204" pitchFamily="49" charset="0"/>
              </a:rPr>
              <a:t>      step 4: return the final result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DB20960-92C7-7AC4-2C6B-149712A33A9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66735431"/>
              </p:ext>
            </p:extLst>
          </p:nvPr>
        </p:nvGraphicFramePr>
        <p:xfrm>
          <a:off x="6360152" y="2978667"/>
          <a:ext cx="514427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9450">
                  <a:extLst>
                    <a:ext uri="{9D8B030D-6E8A-4147-A177-3AD203B41FA5}">
                      <a16:colId xmlns:a16="http://schemas.microsoft.com/office/drawing/2014/main" val="478601428"/>
                    </a:ext>
                  </a:extLst>
                </a:gridCol>
                <a:gridCol w="869450">
                  <a:extLst>
                    <a:ext uri="{9D8B030D-6E8A-4147-A177-3AD203B41FA5}">
                      <a16:colId xmlns:a16="http://schemas.microsoft.com/office/drawing/2014/main" val="2636844162"/>
                    </a:ext>
                  </a:extLst>
                </a:gridCol>
                <a:gridCol w="869450">
                  <a:extLst>
                    <a:ext uri="{9D8B030D-6E8A-4147-A177-3AD203B41FA5}">
                      <a16:colId xmlns:a16="http://schemas.microsoft.com/office/drawing/2014/main" val="1779799976"/>
                    </a:ext>
                  </a:extLst>
                </a:gridCol>
                <a:gridCol w="1026103">
                  <a:extLst>
                    <a:ext uri="{9D8B030D-6E8A-4147-A177-3AD203B41FA5}">
                      <a16:colId xmlns:a16="http://schemas.microsoft.com/office/drawing/2014/main" val="1952201670"/>
                    </a:ext>
                  </a:extLst>
                </a:gridCol>
                <a:gridCol w="1509821">
                  <a:extLst>
                    <a:ext uri="{9D8B030D-6E8A-4147-A177-3AD203B41FA5}">
                      <a16:colId xmlns:a16="http://schemas.microsoft.com/office/drawing/2014/main" val="14931623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product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final 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212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  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824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579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8298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918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E0EDC-4570-A728-6793-C69A696D3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Function in Python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B02DFA2-687B-073C-3E54-AE03959CA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1" y="3721395"/>
            <a:ext cx="4093536" cy="118872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Aptos Mono" panose="020B0009020202020204" pitchFamily="49" charset="0"/>
              </a:rPr>
              <a:t>def f(x):</a:t>
            </a:r>
          </a:p>
          <a:p>
            <a:pPr marL="0" indent="0">
              <a:buNone/>
            </a:pPr>
            <a:r>
              <a:rPr lang="en-US" sz="2800" dirty="0">
                <a:latin typeface="Aptos Mono" panose="020B0009020202020204" pitchFamily="49" charset="0"/>
              </a:rPr>
              <a:t>    return x + 6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22655BF2-8667-EB10-0A3D-9DFDC2FBC810}"/>
              </a:ext>
            </a:extLst>
          </p:cNvPr>
          <p:cNvSpPr/>
          <p:nvPr/>
        </p:nvSpPr>
        <p:spPr>
          <a:xfrm>
            <a:off x="939280" y="3608690"/>
            <a:ext cx="2583711" cy="707065"/>
          </a:xfrm>
          <a:prstGeom prst="wedgeRoundRectCallout">
            <a:avLst>
              <a:gd name="adj1" fmla="val 63530"/>
              <a:gd name="adj2" fmla="val 6860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Keyword “def” indicates a function definition.</a:t>
            </a:r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80D66401-2F2D-04C9-3294-D7854BF1727C}"/>
              </a:ext>
            </a:extLst>
          </p:cNvPr>
          <p:cNvSpPr/>
          <p:nvPr/>
        </p:nvSpPr>
        <p:spPr>
          <a:xfrm>
            <a:off x="1974182" y="2583871"/>
            <a:ext cx="2583711" cy="707065"/>
          </a:xfrm>
          <a:prstGeom prst="wedgeRoundRectCallout">
            <a:avLst>
              <a:gd name="adj1" fmla="val 56534"/>
              <a:gd name="adj2" fmla="val 119642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function name comes after “def.”</a:t>
            </a:r>
          </a:p>
        </p:txBody>
      </p:sp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B2044E80-C0B3-F572-D059-CE0031DF3EE4}"/>
              </a:ext>
            </a:extLst>
          </p:cNvPr>
          <p:cNvSpPr/>
          <p:nvPr/>
        </p:nvSpPr>
        <p:spPr>
          <a:xfrm>
            <a:off x="5337546" y="2558672"/>
            <a:ext cx="4327449" cy="707065"/>
          </a:xfrm>
          <a:prstGeom prst="wedgeRoundRectCallout">
            <a:avLst>
              <a:gd name="adj1" fmla="val -50462"/>
              <a:gd name="adj2" fmla="val 130168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Inputs are listed in parentheses. They are called “parameters” or “arguments.”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B0F32939-D7D6-0B03-D93A-983291E9B761}"/>
              </a:ext>
            </a:extLst>
          </p:cNvPr>
          <p:cNvSpPr/>
          <p:nvPr/>
        </p:nvSpPr>
        <p:spPr>
          <a:xfrm>
            <a:off x="4798762" y="5095920"/>
            <a:ext cx="4327449" cy="707065"/>
          </a:xfrm>
          <a:prstGeom prst="wedgeRoundRectCallout">
            <a:avLst>
              <a:gd name="adj1" fmla="val -22206"/>
              <a:gd name="adj2" fmla="val -10141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output follows the keyword “return”. It is usually called the “return value.”</a:t>
            </a:r>
          </a:p>
        </p:txBody>
      </p:sp>
    </p:spTree>
    <p:extLst>
      <p:ext uri="{BB962C8B-B14F-4D97-AF65-F5344CB8AC3E}">
        <p14:creationId xmlns:p14="http://schemas.microsoft.com/office/powerpoint/2010/main" val="130057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4C248-51B3-D191-7C8A-6B314CF54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Multi-Step Function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7D973-AFFA-8B2C-9985-CD4AFEF55F5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ptos Mono" panose="020B0009020202020204" pitchFamily="49" charset="0"/>
              </a:rPr>
              <a:t>def complex(a, b):</a:t>
            </a:r>
          </a:p>
          <a:p>
            <a:pPr marL="0" indent="0">
              <a:buNone/>
            </a:pPr>
            <a:r>
              <a:rPr lang="en-US" sz="2000" dirty="0">
                <a:latin typeface="Aptos Mono" panose="020B0009020202020204" pitchFamily="49" charset="0"/>
              </a:rPr>
              <a:t>    sum = a + b</a:t>
            </a:r>
          </a:p>
          <a:p>
            <a:pPr marL="0" indent="0">
              <a:buNone/>
            </a:pPr>
            <a:r>
              <a:rPr lang="en-US" sz="2000" dirty="0">
                <a:latin typeface="Aptos Mono" panose="020B0009020202020204" pitchFamily="49" charset="0"/>
              </a:rPr>
              <a:t>    product = sum * 3</a:t>
            </a:r>
          </a:p>
          <a:p>
            <a:pPr marL="0" indent="0">
              <a:buNone/>
            </a:pPr>
            <a:r>
              <a:rPr lang="en-US" sz="2000" dirty="0">
                <a:latin typeface="Aptos Mono" panose="020B0009020202020204" pitchFamily="49" charset="0"/>
              </a:rPr>
              <a:t>    result = product - 2</a:t>
            </a:r>
          </a:p>
          <a:p>
            <a:pPr marL="0" indent="0">
              <a:buNone/>
            </a:pPr>
            <a:r>
              <a:rPr lang="en-US" sz="2000" dirty="0">
                <a:latin typeface="Aptos Mono" panose="020B0009020202020204" pitchFamily="49" charset="0"/>
              </a:rPr>
              <a:t>    return result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5FF561B-9B8E-E0EF-54B4-89A90C6C2F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613220" cy="310198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ptos Mono" panose="020B0009020202020204" pitchFamily="49" charset="0"/>
              </a:rPr>
              <a:t>def complex2(a, b):</a:t>
            </a:r>
          </a:p>
          <a:p>
            <a:pPr marL="0" indent="0">
              <a:buNone/>
            </a:pPr>
            <a:r>
              <a:rPr lang="en-US" dirty="0">
                <a:latin typeface="Aptos Mono" panose="020B0009020202020204" pitchFamily="49" charset="0"/>
              </a:rPr>
              <a:t>    result = ((a + b) * 3) - 2</a:t>
            </a:r>
          </a:p>
          <a:p>
            <a:pPr marL="0" indent="0">
              <a:buNone/>
            </a:pPr>
            <a:r>
              <a:rPr lang="en-US" dirty="0">
                <a:latin typeface="Aptos Mono" panose="020B0009020202020204" pitchFamily="49" charset="0"/>
              </a:rPr>
              <a:t>    return result</a:t>
            </a:r>
          </a:p>
          <a:p>
            <a:pPr marL="0" indent="0">
              <a:buNone/>
            </a:pPr>
            <a:endParaRPr lang="en-US" dirty="0">
              <a:latin typeface="Aptos Mono" panose="020B000902020202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Aptos Mono" panose="020B0009020202020204" pitchFamily="49" charset="0"/>
              </a:rPr>
              <a:t>def complex3(a, b):</a:t>
            </a:r>
          </a:p>
          <a:p>
            <a:pPr marL="0" indent="0">
              <a:buNone/>
            </a:pPr>
            <a:r>
              <a:rPr lang="en-US" dirty="0">
                <a:latin typeface="Aptos Mono" panose="020B0009020202020204" pitchFamily="49" charset="0"/>
              </a:rPr>
              <a:t>    return ((a + b) * 3) - 2</a:t>
            </a:r>
          </a:p>
        </p:txBody>
      </p:sp>
    </p:spTree>
    <p:extLst>
      <p:ext uri="{BB962C8B-B14F-4D97-AF65-F5344CB8AC3E}">
        <p14:creationId xmlns:p14="http://schemas.microsoft.com/office/powerpoint/2010/main" val="389842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6DD65-9025-3307-72C7-9C4B5BA48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10927-9AFA-FDA7-F107-CC2B2EC94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9639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>
                <a:latin typeface="Aptos Mono" panose="020B0009020202020204" pitchFamily="49" charset="0"/>
              </a:rPr>
              <a:t>def letter_grade(num_grade):</a:t>
            </a:r>
          </a:p>
          <a:p>
            <a:pPr marL="0" indent="0">
              <a:buNone/>
            </a:pPr>
            <a:r>
              <a:rPr lang="pt-BR" dirty="0">
                <a:latin typeface="Aptos Mono" panose="020B0009020202020204" pitchFamily="49" charset="0"/>
              </a:rPr>
              <a:t>    if num_grade &gt;= 90:</a:t>
            </a:r>
          </a:p>
          <a:p>
            <a:pPr marL="0" indent="0">
              <a:buNone/>
            </a:pPr>
            <a:r>
              <a:rPr lang="pt-BR" dirty="0">
                <a:latin typeface="Aptos Mono" panose="020B0009020202020204" pitchFamily="49" charset="0"/>
              </a:rPr>
              <a:t>        return "A"</a:t>
            </a:r>
          </a:p>
          <a:p>
            <a:pPr marL="0" indent="0">
              <a:buNone/>
            </a:pPr>
            <a:r>
              <a:rPr lang="pt-BR" dirty="0">
                <a:latin typeface="Aptos Mono" panose="020B0009020202020204" pitchFamily="49" charset="0"/>
              </a:rPr>
              <a:t>    elif num_grade &gt;= 80:</a:t>
            </a:r>
          </a:p>
          <a:p>
            <a:pPr marL="0" indent="0">
              <a:buNone/>
            </a:pPr>
            <a:r>
              <a:rPr lang="pt-BR" dirty="0">
                <a:latin typeface="Aptos Mono" panose="020B0009020202020204" pitchFamily="49" charset="0"/>
              </a:rPr>
              <a:t>        return "B"</a:t>
            </a:r>
          </a:p>
          <a:p>
            <a:pPr marL="0" indent="0">
              <a:buNone/>
            </a:pPr>
            <a:r>
              <a:rPr lang="pt-BR" dirty="0">
                <a:latin typeface="Aptos Mono" panose="020B0009020202020204" pitchFamily="49" charset="0"/>
              </a:rPr>
              <a:t>    elif num_grade &gt;= 70:</a:t>
            </a:r>
          </a:p>
          <a:p>
            <a:pPr marL="0" indent="0">
              <a:buNone/>
            </a:pPr>
            <a:r>
              <a:rPr lang="pt-BR" dirty="0">
                <a:latin typeface="Aptos Mono" panose="020B0009020202020204" pitchFamily="49" charset="0"/>
              </a:rPr>
              <a:t>        return "C"</a:t>
            </a:r>
          </a:p>
          <a:p>
            <a:pPr marL="0" indent="0">
              <a:buNone/>
            </a:pPr>
            <a:r>
              <a:rPr lang="pt-BR" dirty="0">
                <a:latin typeface="Aptos Mono" panose="020B0009020202020204" pitchFamily="49" charset="0"/>
              </a:rPr>
              <a:t>    elif num_grade &gt;= 60:</a:t>
            </a:r>
          </a:p>
          <a:p>
            <a:pPr marL="0" indent="0">
              <a:buNone/>
            </a:pPr>
            <a:r>
              <a:rPr lang="pt-BR" dirty="0">
                <a:latin typeface="Aptos Mono" panose="020B0009020202020204" pitchFamily="49" charset="0"/>
              </a:rPr>
              <a:t>        return "D"</a:t>
            </a:r>
          </a:p>
          <a:p>
            <a:pPr marL="0" indent="0">
              <a:buNone/>
            </a:pPr>
            <a:r>
              <a:rPr lang="pt-BR" dirty="0">
                <a:latin typeface="Aptos Mono" panose="020B0009020202020204" pitchFamily="49" charset="0"/>
              </a:rPr>
              <a:t>    else:</a:t>
            </a:r>
          </a:p>
          <a:p>
            <a:pPr marL="0" indent="0">
              <a:buNone/>
            </a:pPr>
            <a:r>
              <a:rPr lang="pt-BR" dirty="0">
                <a:latin typeface="Aptos Mono" panose="020B0009020202020204" pitchFamily="49" charset="0"/>
              </a:rPr>
              <a:t>        return "F"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71F9473-61C3-F06E-10AC-A900838BB2E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67587922"/>
              </p:ext>
            </p:extLst>
          </p:nvPr>
        </p:nvGraphicFramePr>
        <p:xfrm>
          <a:off x="6338888" y="2638425"/>
          <a:ext cx="427037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187">
                  <a:extLst>
                    <a:ext uri="{9D8B030D-6E8A-4147-A177-3AD203B41FA5}">
                      <a16:colId xmlns:a16="http://schemas.microsoft.com/office/drawing/2014/main" val="3917264052"/>
                    </a:ext>
                  </a:extLst>
                </a:gridCol>
                <a:gridCol w="2135187">
                  <a:extLst>
                    <a:ext uri="{9D8B030D-6E8A-4147-A177-3AD203B41FA5}">
                      <a16:colId xmlns:a16="http://schemas.microsoft.com/office/drawing/2014/main" val="9384913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num_grade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267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93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291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123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178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0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EBCB-E7FA-98E7-F4DC-C9A176E01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Function?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BC229-2231-F509-C917-FD774C45B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is something that does a particular operation.</a:t>
            </a:r>
          </a:p>
          <a:p>
            <a:r>
              <a:rPr lang="en-US" dirty="0"/>
              <a:t>A function usually has inputs. (Always in math, but sometimes not in Python)</a:t>
            </a:r>
          </a:p>
          <a:p>
            <a:r>
              <a:rPr lang="en-US" dirty="0"/>
              <a:t>A function usually has an output. (Always in math, but sometimes not in Python)</a:t>
            </a:r>
          </a:p>
        </p:txBody>
      </p:sp>
    </p:spTree>
    <p:extLst>
      <p:ext uri="{BB962C8B-B14F-4D97-AF65-F5344CB8AC3E}">
        <p14:creationId xmlns:p14="http://schemas.microsoft.com/office/powerpoint/2010/main" val="222096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CEEE6D7-99C1-E34C-4F12-4AF7D8535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Magic Machines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4805ADC-B726-ED40-A3D1-2B372EBB993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56371385"/>
              </p:ext>
            </p:extLst>
          </p:nvPr>
        </p:nvGraphicFramePr>
        <p:xfrm>
          <a:off x="6338889" y="3068674"/>
          <a:ext cx="427037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187">
                  <a:extLst>
                    <a:ext uri="{9D8B030D-6E8A-4147-A177-3AD203B41FA5}">
                      <a16:colId xmlns:a16="http://schemas.microsoft.com/office/drawing/2014/main" val="1164185330"/>
                    </a:ext>
                  </a:extLst>
                </a:gridCol>
                <a:gridCol w="2135187">
                  <a:extLst>
                    <a:ext uri="{9D8B030D-6E8A-4147-A177-3AD203B41FA5}">
                      <a16:colId xmlns:a16="http://schemas.microsoft.com/office/drawing/2014/main" val="23857037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757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100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086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663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927246"/>
                  </a:ext>
                </a:extLst>
              </a:tr>
            </a:tbl>
          </a:graphicData>
        </a:graphic>
      </p:graphicFrame>
      <p:sp>
        <p:nvSpPr>
          <p:cNvPr id="8" name="Cube 7">
            <a:extLst>
              <a:ext uri="{FF2B5EF4-FFF2-40B4-BE49-F238E27FC236}">
                <a16:creationId xmlns:a16="http://schemas.microsoft.com/office/drawing/2014/main" id="{2F5FEF93-78F0-0327-0284-8050F11556E2}"/>
              </a:ext>
            </a:extLst>
          </p:cNvPr>
          <p:cNvSpPr/>
          <p:nvPr/>
        </p:nvSpPr>
        <p:spPr>
          <a:xfrm>
            <a:off x="2445488" y="3115339"/>
            <a:ext cx="1839433" cy="1807535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?</a:t>
            </a:r>
            <a:endParaRPr lang="en-US" dirty="0"/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42B63C19-A848-591D-6A6E-7A23E6E8A794}"/>
              </a:ext>
            </a:extLst>
          </p:cNvPr>
          <p:cNvSpPr/>
          <p:nvPr/>
        </p:nvSpPr>
        <p:spPr>
          <a:xfrm>
            <a:off x="1063256" y="3742660"/>
            <a:ext cx="1382232" cy="74996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Input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75832851-1C9A-BB8D-19EF-63B77853B723}"/>
              </a:ext>
            </a:extLst>
          </p:cNvPr>
          <p:cNvSpPr/>
          <p:nvPr/>
        </p:nvSpPr>
        <p:spPr>
          <a:xfrm>
            <a:off x="4109374" y="3742660"/>
            <a:ext cx="1382232" cy="74996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Output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5880F9-1B05-C9AC-04BC-3F1E8EFFBF11}"/>
              </a:ext>
            </a:extLst>
          </p:cNvPr>
          <p:cNvSpPr txBox="1"/>
          <p:nvPr/>
        </p:nvSpPr>
        <p:spPr>
          <a:xfrm>
            <a:off x="3976577" y="5454502"/>
            <a:ext cx="4274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Rule: add 6 to the input</a:t>
            </a:r>
          </a:p>
        </p:txBody>
      </p:sp>
    </p:spTree>
    <p:extLst>
      <p:ext uri="{BB962C8B-B14F-4D97-AF65-F5344CB8AC3E}">
        <p14:creationId xmlns:p14="http://schemas.microsoft.com/office/powerpoint/2010/main" val="332288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64686-B871-9585-34A8-A57F2D8D0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23C41D-139E-D7C4-E693-75E38B391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in Math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69030C9-EBB8-CFDF-F8CA-B601E68D5285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338889" y="3068674"/>
          <a:ext cx="427037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187">
                  <a:extLst>
                    <a:ext uri="{9D8B030D-6E8A-4147-A177-3AD203B41FA5}">
                      <a16:colId xmlns:a16="http://schemas.microsoft.com/office/drawing/2014/main" val="1164185330"/>
                    </a:ext>
                  </a:extLst>
                </a:gridCol>
                <a:gridCol w="2135187">
                  <a:extLst>
                    <a:ext uri="{9D8B030D-6E8A-4147-A177-3AD203B41FA5}">
                      <a16:colId xmlns:a16="http://schemas.microsoft.com/office/drawing/2014/main" val="23857037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757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100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086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663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927246"/>
                  </a:ext>
                </a:extLst>
              </a:tr>
            </a:tbl>
          </a:graphicData>
        </a:graphic>
      </p:graphicFrame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D9B72B4C-EDDA-B41B-286B-589F9C1F0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7172" y="2912030"/>
            <a:ext cx="4198017" cy="216748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f(x) = x + 6</a:t>
            </a:r>
          </a:p>
          <a:p>
            <a:pPr marL="0" indent="0" algn="ctr">
              <a:buNone/>
            </a:pPr>
            <a:r>
              <a:rPr lang="en-US" sz="2800" dirty="0"/>
              <a:t>or</a:t>
            </a:r>
            <a:endParaRPr lang="en-US" sz="4400" dirty="0"/>
          </a:p>
          <a:p>
            <a:pPr marL="0" indent="0" algn="ctr">
              <a:buNone/>
            </a:pPr>
            <a:r>
              <a:rPr lang="en-US" sz="4400" dirty="0"/>
              <a:t>y = x + 6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FDEF75-2B7E-EDCE-8DE9-7C71BA7A3A04}"/>
              </a:ext>
            </a:extLst>
          </p:cNvPr>
          <p:cNvSpPr txBox="1"/>
          <p:nvPr/>
        </p:nvSpPr>
        <p:spPr>
          <a:xfrm>
            <a:off x="3976577" y="5454502"/>
            <a:ext cx="4274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Rule: add 6 to the input</a:t>
            </a:r>
          </a:p>
        </p:txBody>
      </p:sp>
    </p:spTree>
    <p:extLst>
      <p:ext uri="{BB962C8B-B14F-4D97-AF65-F5344CB8AC3E}">
        <p14:creationId xmlns:p14="http://schemas.microsoft.com/office/powerpoint/2010/main" val="1172186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E9268-5AC7-E0CB-6A8B-FD2649E76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9ED2C6-1C9A-6BE5-D0BC-8C70F03A0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in Python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868E50E-53BB-5A96-2FCC-DEABFE22A5A2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338889" y="3068674"/>
          <a:ext cx="427037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187">
                  <a:extLst>
                    <a:ext uri="{9D8B030D-6E8A-4147-A177-3AD203B41FA5}">
                      <a16:colId xmlns:a16="http://schemas.microsoft.com/office/drawing/2014/main" val="1164185330"/>
                    </a:ext>
                  </a:extLst>
                </a:gridCol>
                <a:gridCol w="2135187">
                  <a:extLst>
                    <a:ext uri="{9D8B030D-6E8A-4147-A177-3AD203B41FA5}">
                      <a16:colId xmlns:a16="http://schemas.microsoft.com/office/drawing/2014/main" val="23857037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757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100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086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663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927246"/>
                  </a:ext>
                </a:extLst>
              </a:tr>
            </a:tbl>
          </a:graphicData>
        </a:graphic>
      </p:graphicFrame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AF34006-DD80-862A-DEFC-7FB7FFE74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7172" y="2912030"/>
            <a:ext cx="4198017" cy="216748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ptos Mono" panose="020B0009020202020204" pitchFamily="49" charset="0"/>
              </a:rPr>
              <a:t>def f(x):</a:t>
            </a:r>
          </a:p>
          <a:p>
            <a:pPr marL="0" indent="0">
              <a:buNone/>
            </a:pPr>
            <a:r>
              <a:rPr lang="en-US" sz="3200" dirty="0">
                <a:latin typeface="Aptos Mono" panose="020B0009020202020204" pitchFamily="49" charset="0"/>
              </a:rPr>
              <a:t>    return x + 6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510B4A-24DF-35CC-4F28-DED4ECD5B1D7}"/>
              </a:ext>
            </a:extLst>
          </p:cNvPr>
          <p:cNvSpPr txBox="1"/>
          <p:nvPr/>
        </p:nvSpPr>
        <p:spPr>
          <a:xfrm>
            <a:off x="3976577" y="5454502"/>
            <a:ext cx="4274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Rule: add 6 to the input</a:t>
            </a:r>
          </a:p>
        </p:txBody>
      </p:sp>
    </p:spTree>
    <p:extLst>
      <p:ext uri="{BB962C8B-B14F-4D97-AF65-F5344CB8AC3E}">
        <p14:creationId xmlns:p14="http://schemas.microsoft.com/office/powerpoint/2010/main" val="3552148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D8B2E9-DCD3-74D9-381A-27CE5DDF9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Recipe Analogy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3F2A6E-1A55-66BD-7585-598FA1F2A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You can think of a function like a recipe.</a:t>
            </a:r>
          </a:p>
          <a:p>
            <a:r>
              <a:rPr lang="en-US" sz="2400" dirty="0"/>
              <a:t>The inputs are like the ingredients.</a:t>
            </a:r>
          </a:p>
          <a:p>
            <a:r>
              <a:rPr lang="en-US" sz="2400" dirty="0"/>
              <a:t>The rule is like the steps in the recipe.</a:t>
            </a:r>
          </a:p>
          <a:p>
            <a:r>
              <a:rPr lang="en-US" sz="2400" dirty="0"/>
              <a:t>The output is like the finished dish.</a:t>
            </a:r>
          </a:p>
        </p:txBody>
      </p:sp>
    </p:spTree>
    <p:extLst>
      <p:ext uri="{BB962C8B-B14F-4D97-AF65-F5344CB8AC3E}">
        <p14:creationId xmlns:p14="http://schemas.microsoft.com/office/powerpoint/2010/main" val="834691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FC052-F71F-98F1-E0D5-56F637468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Describing a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025E2-804C-0BB6-FE3D-F4A8C5BDF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 function can be described by:</a:t>
            </a:r>
          </a:p>
          <a:p>
            <a:r>
              <a:rPr lang="en-US" sz="2400" dirty="0"/>
              <a:t>Giving it a name</a:t>
            </a:r>
          </a:p>
          <a:p>
            <a:r>
              <a:rPr lang="en-US" sz="2400" dirty="0"/>
              <a:t>Listing the inputs</a:t>
            </a:r>
          </a:p>
          <a:p>
            <a:r>
              <a:rPr lang="en-US" sz="2400" dirty="0"/>
              <a:t>Describing the rule either simply or using steps</a:t>
            </a:r>
          </a:p>
        </p:txBody>
      </p:sp>
    </p:spTree>
    <p:extLst>
      <p:ext uri="{BB962C8B-B14F-4D97-AF65-F5344CB8AC3E}">
        <p14:creationId xmlns:p14="http://schemas.microsoft.com/office/powerpoint/2010/main" val="276235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A9557-7634-BC50-7235-689599095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Description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C30BC-E1ED-3D41-C809-F2B805ED4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ptos Mono" panose="020B0009020202020204" pitchFamily="49" charset="0"/>
              </a:rPr>
              <a:t>Function name: simple</a:t>
            </a:r>
          </a:p>
          <a:p>
            <a:pPr marL="0" indent="0">
              <a:buNone/>
            </a:pPr>
            <a:r>
              <a:rPr lang="en-US" sz="2400" dirty="0">
                <a:latin typeface="Aptos Mono" panose="020B0009020202020204" pitchFamily="49" charset="0"/>
              </a:rPr>
              <a:t>Input: number</a:t>
            </a:r>
          </a:p>
          <a:p>
            <a:pPr marL="0" indent="0">
              <a:buNone/>
            </a:pPr>
            <a:r>
              <a:rPr lang="en-US" sz="2400" dirty="0">
                <a:latin typeface="Aptos Mono" panose="020B0009020202020204" pitchFamily="49" charset="0"/>
              </a:rPr>
              <a:t>Rule: add 6 to number</a:t>
            </a:r>
          </a:p>
        </p:txBody>
      </p:sp>
    </p:spTree>
    <p:extLst>
      <p:ext uri="{BB962C8B-B14F-4D97-AF65-F5344CB8AC3E}">
        <p14:creationId xmlns:p14="http://schemas.microsoft.com/office/powerpoint/2010/main" val="2841532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65471-A7E4-E313-CA05-ED2DE8D35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97F52-3E20-D87E-00B4-AFF7A24BE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Description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E7D7C-2764-B0CA-D698-84806B0C7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ptos Mono" panose="020B0009020202020204" pitchFamily="49" charset="0"/>
              </a:rPr>
              <a:t>Function name: complex</a:t>
            </a:r>
          </a:p>
          <a:p>
            <a:pPr marL="0" indent="0">
              <a:buNone/>
            </a:pPr>
            <a:r>
              <a:rPr lang="en-US" sz="2400" dirty="0">
                <a:latin typeface="Aptos Mono" panose="020B0009020202020204" pitchFamily="49" charset="0"/>
              </a:rPr>
              <a:t>Inputs: a, b</a:t>
            </a:r>
          </a:p>
          <a:p>
            <a:pPr marL="0" indent="0">
              <a:buNone/>
            </a:pPr>
            <a:r>
              <a:rPr lang="en-US" sz="2400" dirty="0">
                <a:latin typeface="Aptos Mono" panose="020B0009020202020204" pitchFamily="49" charset="0"/>
              </a:rPr>
              <a:t>Rule: step 1: add together a and b</a:t>
            </a:r>
          </a:p>
          <a:p>
            <a:pPr marL="0" indent="0">
              <a:buNone/>
            </a:pPr>
            <a:r>
              <a:rPr lang="en-US" sz="2400" dirty="0">
                <a:latin typeface="Aptos Mono" panose="020B0009020202020204" pitchFamily="49" charset="0"/>
              </a:rPr>
              <a:t>      step 2: multiply the sum by 3</a:t>
            </a:r>
          </a:p>
          <a:p>
            <a:pPr marL="0" indent="0">
              <a:buNone/>
            </a:pPr>
            <a:r>
              <a:rPr lang="en-US" sz="2400" dirty="0">
                <a:latin typeface="Aptos Mono" panose="020B0009020202020204" pitchFamily="49" charset="0"/>
              </a:rPr>
              <a:t>      step 3: subtract 2 from the product</a:t>
            </a:r>
          </a:p>
          <a:p>
            <a:pPr marL="0" indent="0">
              <a:buNone/>
            </a:pPr>
            <a:r>
              <a:rPr lang="en-US" sz="2400" dirty="0">
                <a:latin typeface="Aptos Mono" panose="020B0009020202020204" pitchFamily="49" charset="0"/>
              </a:rPr>
              <a:t>      step 4: return the final result</a:t>
            </a:r>
          </a:p>
        </p:txBody>
      </p:sp>
    </p:spTree>
    <p:extLst>
      <p:ext uri="{BB962C8B-B14F-4D97-AF65-F5344CB8AC3E}">
        <p14:creationId xmlns:p14="http://schemas.microsoft.com/office/powerpoint/2010/main" val="323510967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75</TotalTime>
  <Words>545</Words>
  <Application>Microsoft Office PowerPoint</Application>
  <PresentationFormat>Widescreen</PresentationFormat>
  <Paragraphs>126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 Mono</vt:lpstr>
      <vt:lpstr>Arial</vt:lpstr>
      <vt:lpstr>Gill Sans MT</vt:lpstr>
      <vt:lpstr>Parcel</vt:lpstr>
      <vt:lpstr>Functions</vt:lpstr>
      <vt:lpstr>What is a Function?</vt:lpstr>
      <vt:lpstr>Functions as Magic Machines</vt:lpstr>
      <vt:lpstr>Functions in Math</vt:lpstr>
      <vt:lpstr>Functions in Python</vt:lpstr>
      <vt:lpstr>Recipe Analogy</vt:lpstr>
      <vt:lpstr>Describing a Function</vt:lpstr>
      <vt:lpstr>Function Description 1</vt:lpstr>
      <vt:lpstr>Function Description 2</vt:lpstr>
      <vt:lpstr>Tracing a Function</vt:lpstr>
      <vt:lpstr>Defining a Function in Python</vt:lpstr>
      <vt:lpstr>Multi-Step Function</vt:lpstr>
      <vt:lpstr>Logical Function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Gregory Graham</dc:creator>
  <cp:lastModifiedBy>Gregory Graham</cp:lastModifiedBy>
  <cp:revision>1</cp:revision>
  <dcterms:created xsi:type="dcterms:W3CDTF">2026-03-28T18:17:53Z</dcterms:created>
  <dcterms:modified xsi:type="dcterms:W3CDTF">2026-03-30T16:28:46Z</dcterms:modified>
</cp:coreProperties>
</file>